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5"/>
    <p:sldMasterId id="214748369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</p:sldIdLst>
  <p:sldSz cy="5143500" cx="9144000"/>
  <p:notesSz cx="6858000" cy="9144000"/>
  <p:embeddedFontLst>
    <p:embeddedFont>
      <p:font typeface="Raleway"/>
      <p:regular r:id="rId40"/>
      <p:bold r:id="rId41"/>
      <p:italic r:id="rId42"/>
      <p:boldItalic r:id="rId43"/>
    </p:embeddedFont>
    <p:embeddedFont>
      <p:font typeface="Proxima Nova"/>
      <p:regular r:id="rId44"/>
      <p:bold r:id="rId45"/>
      <p:italic r:id="rId46"/>
      <p:boldItalic r:id="rId47"/>
    </p:embeddedFont>
    <p:embeddedFont>
      <p:font typeface="Playfair Display"/>
      <p:regular r:id="rId48"/>
      <p:bold r:id="rId49"/>
      <p:italic r:id="rId50"/>
      <p:boldItalic r:id="rId51"/>
    </p:embeddedFont>
    <p:embeddedFont>
      <p:font typeface="Lato"/>
      <p:regular r:id="rId52"/>
      <p:bold r:id="rId53"/>
      <p:italic r:id="rId54"/>
      <p:boldItalic r:id="rId55"/>
    </p:embeddedFont>
    <p:embeddedFont>
      <p:font typeface="Lato Light"/>
      <p:regular r:id="rId56"/>
      <p:bold r:id="rId57"/>
      <p:italic r:id="rId58"/>
      <p:boldItalic r:id="rId59"/>
    </p:embeddedFont>
    <p:embeddedFont>
      <p:font typeface="Oswald Light"/>
      <p:regular r:id="rId60"/>
      <p:bold r:id="rId61"/>
    </p:embeddedFont>
    <p:embeddedFont>
      <p:font typeface="Raleway Light"/>
      <p:regular r:id="rId62"/>
      <p:bold r:id="rId63"/>
      <p:italic r:id="rId64"/>
      <p:boldItalic r:id="rId65"/>
    </p:embeddedFont>
    <p:embeddedFont>
      <p:font typeface="Oswald"/>
      <p:regular r:id="rId66"/>
      <p:bold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B83B635-D0C5-462B-8424-D73950D5D76E}">
  <a:tblStyle styleId="{8B83B635-D0C5-462B-8424-D73950D5D76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44" Type="http://schemas.openxmlformats.org/officeDocument/2006/relationships/font" Target="fonts/ProximaNova-regular.fntdata"/><Relationship Id="rId43" Type="http://schemas.openxmlformats.org/officeDocument/2006/relationships/font" Target="fonts/Raleway-boldItalic.fntdata"/><Relationship Id="rId46" Type="http://schemas.openxmlformats.org/officeDocument/2006/relationships/font" Target="fonts/ProximaNova-italic.fntdata"/><Relationship Id="rId45" Type="http://schemas.openxmlformats.org/officeDocument/2006/relationships/font" Target="fonts/ProximaNova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PlayfairDisplay-regular.fntdata"/><Relationship Id="rId47" Type="http://schemas.openxmlformats.org/officeDocument/2006/relationships/font" Target="fonts/ProximaNova-boldItalic.fntdata"/><Relationship Id="rId49" Type="http://schemas.openxmlformats.org/officeDocument/2006/relationships/font" Target="fonts/PlayfairDisplay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RalewayLight-regular.fntdata"/><Relationship Id="rId61" Type="http://schemas.openxmlformats.org/officeDocument/2006/relationships/font" Target="fonts/OswaldLight-bold.fntdata"/><Relationship Id="rId20" Type="http://schemas.openxmlformats.org/officeDocument/2006/relationships/slide" Target="slides/slide13.xml"/><Relationship Id="rId64" Type="http://schemas.openxmlformats.org/officeDocument/2006/relationships/font" Target="fonts/RalewayLight-italic.fntdata"/><Relationship Id="rId63" Type="http://schemas.openxmlformats.org/officeDocument/2006/relationships/font" Target="fonts/RalewayLight-bold.fntdata"/><Relationship Id="rId22" Type="http://schemas.openxmlformats.org/officeDocument/2006/relationships/slide" Target="slides/slide15.xml"/><Relationship Id="rId66" Type="http://schemas.openxmlformats.org/officeDocument/2006/relationships/font" Target="fonts/Oswald-regular.fntdata"/><Relationship Id="rId21" Type="http://schemas.openxmlformats.org/officeDocument/2006/relationships/slide" Target="slides/slide14.xml"/><Relationship Id="rId65" Type="http://schemas.openxmlformats.org/officeDocument/2006/relationships/font" Target="fonts/RalewayLight-boldItalic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7" Type="http://schemas.openxmlformats.org/officeDocument/2006/relationships/font" Target="fonts/Oswald-bold.fntdata"/><Relationship Id="rId60" Type="http://schemas.openxmlformats.org/officeDocument/2006/relationships/font" Target="fonts/OswaldLight-regular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PlayfairDisplay-boldItalic.fntdata"/><Relationship Id="rId50" Type="http://schemas.openxmlformats.org/officeDocument/2006/relationships/font" Target="fonts/PlayfairDisplay-italic.fntdata"/><Relationship Id="rId53" Type="http://schemas.openxmlformats.org/officeDocument/2006/relationships/font" Target="fonts/Lato-bold.fntdata"/><Relationship Id="rId52" Type="http://schemas.openxmlformats.org/officeDocument/2006/relationships/font" Target="fonts/Lato-regular.fntdata"/><Relationship Id="rId11" Type="http://schemas.openxmlformats.org/officeDocument/2006/relationships/slide" Target="slides/slide4.xml"/><Relationship Id="rId55" Type="http://schemas.openxmlformats.org/officeDocument/2006/relationships/font" Target="fonts/Lato-boldItalic.fntdata"/><Relationship Id="rId10" Type="http://schemas.openxmlformats.org/officeDocument/2006/relationships/slide" Target="slides/slide3.xml"/><Relationship Id="rId54" Type="http://schemas.openxmlformats.org/officeDocument/2006/relationships/font" Target="fonts/Lato-italic.fntdata"/><Relationship Id="rId13" Type="http://schemas.openxmlformats.org/officeDocument/2006/relationships/slide" Target="slides/slide6.xml"/><Relationship Id="rId57" Type="http://schemas.openxmlformats.org/officeDocument/2006/relationships/font" Target="fonts/LatoLight-bold.fntdata"/><Relationship Id="rId12" Type="http://schemas.openxmlformats.org/officeDocument/2006/relationships/slide" Target="slides/slide5.xml"/><Relationship Id="rId56" Type="http://schemas.openxmlformats.org/officeDocument/2006/relationships/font" Target="fonts/LatoLight-regular.fntdata"/><Relationship Id="rId15" Type="http://schemas.openxmlformats.org/officeDocument/2006/relationships/slide" Target="slides/slide8.xml"/><Relationship Id="rId59" Type="http://schemas.openxmlformats.org/officeDocument/2006/relationships/font" Target="fonts/LatoLight-boldItalic.fntdata"/><Relationship Id="rId14" Type="http://schemas.openxmlformats.org/officeDocument/2006/relationships/slide" Target="slides/slide7.xml"/><Relationship Id="rId58" Type="http://schemas.openxmlformats.org/officeDocument/2006/relationships/font" Target="fonts/LatoLight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zippia.com/advice/how-many-applications-does-it-take-to-get-a-job/" TargetMode="External"/><Relationship Id="rId3" Type="http://schemas.openxmlformats.org/officeDocument/2006/relationships/hyperlink" Target="https://www.bls.gov/news.release/jolts.nr0.htm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zippia.com/advice/how-many-applications-does-it-take-to-get-a-job/" TargetMode="External"/><Relationship Id="rId3" Type="http://schemas.openxmlformats.org/officeDocument/2006/relationships/hyperlink" Target="https://www.bls.gov/news.release/jolts.nr0.htm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zippia.com/advice/how-many-applications-does-it-take-to-get-a-job/" TargetMode="External"/><Relationship Id="rId3" Type="http://schemas.openxmlformats.org/officeDocument/2006/relationships/hyperlink" Target="https://www.bls.gov/news.release/jolts.nr0.htm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geofthrivability.com/files/2019/01/1yzgJ-66YvsokIvqw93jiJQ.png" TargetMode="Externa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geofthrivability.com/files/2019/01/1yzgJ-66YvsokIvqw93jiJQ.png" TargetMode="Externa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geofthrivability.com/files/2019/01/1yzgJ-66YvsokIvqw93jiJQ.png" TargetMode="Externa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google.com/url?sa=i&amp;url=https%3A%2F%2Fspeakerdynamics.com%2Fshould-i-sit-or-should-i-stand%2F&amp;psig=AOvVaw183tG2zSegT-nqu_Shn4V-&amp;ust=1725391694239000&amp;source=images&amp;cd=vfe&amp;opi=89978449&amp;ved=0CBQQjRxqFwoTCKiE_Yr_pIgDFQAAAAAdAAAAABAQ" TargetMode="Externa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heladders.com/career-advice/a-celebrity-body-language-expert-said-these-are-the-7-things-you-must-know" TargetMode="External"/><Relationship Id="rId3" Type="http://schemas.openxmlformats.org/officeDocument/2006/relationships/hyperlink" Target="https://brandastic.com/blog/why-eye-contact-is-important/" TargetMode="Externa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geofthrivability.com/files/2019/01/1yzgJ-66YvsokIvqw93jiJQ.png" TargetMode="Externa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d6dfbd30a9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d6dfbd30a9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Street, parking, and highway signs are a genre. They help us get where we need to be.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d6dfbd30a9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d6dfbd30a9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d6dfbd30a9_1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d6dfbd30a9_1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for first two bullet points: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https://www.zippia.com/advice/how-many-applications-does-it-take-to-get-a-job/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for second two bullet points: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https://www.bls.gov/news.release/jolts.nr0.htm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faf03b9a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faf03b9a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for first two bullet points: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https://www.zippia.com/advice/how-many-applications-does-it-take-to-get-a-job/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for second two bullet points: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https://www.bls.gov/news.release/jolts.nr0.htm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d6dfbd30a9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d6dfbd30a9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d6dfbd30a9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d6dfbd30a9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for first two bullet points: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https://www.zippia.com/advice/how-many-applications-does-it-take-to-get-a-job/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for second two bullet points: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https://www.bls.gov/news.release/jolts.nr0.htm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d6dfbd30a9_1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d6dfbd30a9_1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d6dfbd30a9_1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d6dfbd30a9_1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faf03b9a03_0_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faf03b9a03_0_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faf03b9a03_0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faf03b9a03_0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790604b1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790604b1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faf03b9a0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faf03b9a0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to ask when you’re learning a new genre: What is it? What does it include? Who uses it? What is it for?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faf03b9a03_0_6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faf03b9a03_0_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af03b9a03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af03b9a03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faf03b9a03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faf03b9a03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https://ageofthrivability.com/files/2019/01/1yzgJ-66YvsokIvqw93jiJQ.png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faf03b9a03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faf03b9a03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https://ageofthrivability.com/files/2019/01/1yzgJ-66YvsokIvqw93jiJQ.png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faf03b9a03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faf03b9a03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https://ageofthrivability.com/files/2019/01/1yzgJ-66YvsokIvqw93jiJQ.png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faf03b9a03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faf03b9a03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https://www.google.com/url?sa=i&amp;url=https%3A%2F%2Fspeakerdynamics.com%2Fshould-i-sit-or-should-i-stand%2F&amp;psig=AOvVaw183tG2zSegT-nqu_Shn4V-&amp;ust=1725391694239000&amp;source=images&amp;cd=vfe&amp;opi=89978449&amp;ved=0CBQQjRxqFwoTCKiE_Yr_pIgDFQAAAAAdAAAAABAQ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faf03b9a03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faf03b9a03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(left):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https://www.theladders.com/career-advice/a-celebrity-body-language-expert-said-these-are-the-7-things-you-must-know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(right):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https://brandastic.com/blog/why-eye-contact-is-important/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faf03b9a03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faf03b9a03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https://ageofthrivability.com/files/2019/01/1yzgJ-66YvsokIvqw93jiJQ.png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faf03b9a03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faf03b9a03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d6dfbd30a9_0_1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d6dfbd30a9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Genre’s can be so helpful in developing our knowledge about </a:t>
            </a:r>
            <a:r>
              <a:rPr lang="en"/>
              <a:t>communication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d8aa75286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d8aa75286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2faf03b9a03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2faf03b9a03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281ae71e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281ae71e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d6dfbd30a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d6dfbd30a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d6dfbd30a9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d6dfbd30a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relied on our own implicit “genre knowledge” to identify them because we’ve seen these genres before, perhaps even created them before. But what happens when we encounter a genre that we’re </a:t>
            </a:r>
            <a:r>
              <a:rPr lang="en"/>
              <a:t>unfamiliar</a:t>
            </a:r>
            <a:r>
              <a:rPr lang="en"/>
              <a:t> with, or one that we may recognize but have never had to create before?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d6dfbd30a9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d6dfbd30a9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faf03b9a03_0_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faf03b9a03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790604b17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790604b17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a look at these two wedding invitations: What patterns can we observe across the two? They are not exactly the same, but we can identify them both as wedding invitations. Why?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6dfbd30a9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6dfbd30a9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ctrTitle"/>
          </p:nvPr>
        </p:nvSpPr>
        <p:spPr>
          <a:xfrm>
            <a:off x="1619700" y="1583344"/>
            <a:ext cx="590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1619700" y="2840060"/>
            <a:ext cx="590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layfair Display"/>
              <a:buNone/>
              <a:defRPr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layfair Display"/>
              <a:buNone/>
              <a:defRPr i="1" sz="3000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layfair Display"/>
              <a:buNone/>
              <a:defRPr i="1" sz="3000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layfair Display"/>
              <a:buNone/>
              <a:defRPr i="1" sz="3000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layfair Display"/>
              <a:buNone/>
              <a:defRPr i="1" sz="3000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layfair Display"/>
              <a:buNone/>
              <a:defRPr i="1" sz="3000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layfair Display"/>
              <a:buNone/>
              <a:defRPr i="1" sz="3000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layfair Display"/>
              <a:buNone/>
              <a:defRPr i="1" sz="3000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layfair Display"/>
              <a:buNone/>
              <a:defRPr i="1" sz="3000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297650" y="4419838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57200" y="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0" type="dt"/>
          </p:nvPr>
        </p:nvSpPr>
        <p:spPr>
          <a:xfrm>
            <a:off x="457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24200" y="4683919"/>
            <a:ext cx="2895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OBJECT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457200" y="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457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24200" y="4683919"/>
            <a:ext cx="2895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2">
  <p:cSld name="TITLE_AND_BODY_2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 txBox="1"/>
          <p:nvPr>
            <p:ph idx="2" type="body"/>
          </p:nvPr>
        </p:nvSpPr>
        <p:spPr>
          <a:xfrm>
            <a:off x="453425" y="44959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APTION_ONLY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8"/>
          <p:cNvSpPr txBox="1"/>
          <p:nvPr>
            <p:ph idx="1" type="body"/>
          </p:nvPr>
        </p:nvSpPr>
        <p:spPr>
          <a:xfrm>
            <a:off x="453425" y="45113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3">
  <p:cSld name="TITLE_AND_BODY_22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bg>
      <p:bgPr>
        <a:solidFill>
          <a:srgbClr val="999999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20"/>
          <p:cNvGrpSpPr/>
          <p:nvPr/>
        </p:nvGrpSpPr>
        <p:grpSpPr>
          <a:xfrm>
            <a:off x="830394" y="4169150"/>
            <a:ext cx="745764" cy="45826"/>
            <a:chOff x="4580561" y="2589004"/>
            <a:chExt cx="1064464" cy="25200"/>
          </a:xfrm>
        </p:grpSpPr>
        <p:sp>
          <p:nvSpPr>
            <p:cNvPr id="84" name="Google Shape;84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" name="Google Shape;86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20"/>
          <p:cNvSpPr txBox="1"/>
          <p:nvPr>
            <p:ph idx="1" type="body"/>
          </p:nvPr>
        </p:nvSpPr>
        <p:spPr>
          <a:xfrm>
            <a:off x="453425" y="45113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3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21"/>
          <p:cNvSpPr txBox="1"/>
          <p:nvPr>
            <p:ph idx="2" type="body"/>
          </p:nvPr>
        </p:nvSpPr>
        <p:spPr>
          <a:xfrm>
            <a:off x="453425" y="44959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">
  <p:cSld name="MAIN_POINT_1_1">
    <p:bg>
      <p:bgPr>
        <a:solidFill>
          <a:srgbClr val="999999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22"/>
          <p:cNvGrpSpPr/>
          <p:nvPr/>
        </p:nvGrpSpPr>
        <p:grpSpPr>
          <a:xfrm>
            <a:off x="830394" y="4169150"/>
            <a:ext cx="745764" cy="45826"/>
            <a:chOff x="4580561" y="2589004"/>
            <a:chExt cx="1064464" cy="25200"/>
          </a:xfrm>
        </p:grpSpPr>
        <p:sp>
          <p:nvSpPr>
            <p:cNvPr id="96" name="Google Shape;96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" name="Google Shape;98;p2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MAIN_POINT_2">
    <p:bg>
      <p:bgPr>
        <a:solidFill>
          <a:schemeClr val="accent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3"/>
          <p:cNvGrpSpPr/>
          <p:nvPr/>
        </p:nvGrpSpPr>
        <p:grpSpPr>
          <a:xfrm>
            <a:off x="830394" y="4169150"/>
            <a:ext cx="745764" cy="45826"/>
            <a:chOff x="4580561" y="2589004"/>
            <a:chExt cx="1064464" cy="25200"/>
          </a:xfrm>
        </p:grpSpPr>
        <p:sp>
          <p:nvSpPr>
            <p:cNvPr id="102" name="Google Shape;102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" name="Google Shape;104;p2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23"/>
          <p:cNvSpPr txBox="1"/>
          <p:nvPr>
            <p:ph idx="1" type="body"/>
          </p:nvPr>
        </p:nvSpPr>
        <p:spPr>
          <a:xfrm>
            <a:off x="453425" y="45113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5">
  <p:cSld name="TITLE_AND_BODY_6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9" name="Google Shape;109;p24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307BF3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25"/>
          <p:cNvGrpSpPr/>
          <p:nvPr/>
        </p:nvGrpSpPr>
        <p:grpSpPr>
          <a:xfrm>
            <a:off x="830394" y="1191276"/>
            <a:ext cx="745764" cy="45826"/>
            <a:chOff x="4580561" y="2589004"/>
            <a:chExt cx="1064464" cy="25200"/>
          </a:xfrm>
        </p:grpSpPr>
        <p:sp>
          <p:nvSpPr>
            <p:cNvPr id="113" name="Google Shape;113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p2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24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9" name="Google Shape;119;p26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0" name="Google Shape;120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6"/>
          <p:cNvSpPr txBox="1"/>
          <p:nvPr>
            <p:ph idx="2" type="body"/>
          </p:nvPr>
        </p:nvSpPr>
        <p:spPr>
          <a:xfrm>
            <a:off x="453425" y="44959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25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7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" name="Google Shape;124;p27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7"/>
          <p:cNvSpPr txBox="1"/>
          <p:nvPr>
            <p:ph idx="2" type="body"/>
          </p:nvPr>
        </p:nvSpPr>
        <p:spPr>
          <a:xfrm>
            <a:off x="453425" y="44959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6">
  <p:cSld name="TITLE_AND_BODY_26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30" name="Google Shape;130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8"/>
          <p:cNvSpPr txBox="1"/>
          <p:nvPr>
            <p:ph idx="2" type="body"/>
          </p:nvPr>
        </p:nvSpPr>
        <p:spPr>
          <a:xfrm>
            <a:off x="453425" y="44959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7">
  <p:cSld name="TITLE_AND_BODY_27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35" name="Google Shape;135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Google Shape;136;p29"/>
          <p:cNvSpPr txBox="1"/>
          <p:nvPr>
            <p:ph idx="2" type="body"/>
          </p:nvPr>
        </p:nvSpPr>
        <p:spPr>
          <a:xfrm>
            <a:off x="453425" y="44959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 1">
  <p:cSld name="TITLE_AND_BODY_3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9" name="Google Shape;139;p30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0" name="Google Shape;140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8">
  <p:cSld name="TITLE_AND_BODY_28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1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3" name="Google Shape;143;p31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4" name="Google Shape;144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31"/>
          <p:cNvSpPr txBox="1"/>
          <p:nvPr>
            <p:ph idx="2" type="body"/>
          </p:nvPr>
        </p:nvSpPr>
        <p:spPr>
          <a:xfrm>
            <a:off x="453425" y="44959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">
  <p:cSld name="TITLE_AND_TWO_COLUMNS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339200" y="45740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339113" y="1109950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9" name="Google Shape;149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32"/>
          <p:cNvSpPr txBox="1"/>
          <p:nvPr>
            <p:ph idx="2" type="body"/>
          </p:nvPr>
        </p:nvSpPr>
        <p:spPr>
          <a:xfrm>
            <a:off x="338625" y="4511325"/>
            <a:ext cx="81978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51" name="Google Shape;151;p32"/>
          <p:cNvSpPr txBox="1"/>
          <p:nvPr>
            <p:ph idx="3" type="body"/>
          </p:nvPr>
        </p:nvSpPr>
        <p:spPr>
          <a:xfrm>
            <a:off x="4427450" y="11099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Lato"/>
              <a:buChar char="●"/>
              <a:defRPr sz="1800">
                <a:latin typeface="Lato"/>
                <a:ea typeface="Lato"/>
                <a:cs typeface="Lato"/>
                <a:sym typeface="Lato"/>
              </a:defRPr>
            </a:lvl1pPr>
            <a:lvl2pPr indent="-3683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Font typeface="Lato"/>
              <a:buChar char="○"/>
              <a:defRPr sz="1800">
                <a:latin typeface="Lato"/>
                <a:ea typeface="Lato"/>
                <a:cs typeface="Lato"/>
                <a:sym typeface="Lato"/>
              </a:defRPr>
            </a:lvl2pPr>
            <a:lvl3pPr indent="-3683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Font typeface="Lato"/>
              <a:buChar char="■"/>
              <a:defRPr sz="1800">
                <a:latin typeface="Lato"/>
                <a:ea typeface="Lato"/>
                <a:cs typeface="Lato"/>
                <a:sym typeface="Lato"/>
              </a:defRPr>
            </a:lvl3pPr>
            <a:lvl4pPr indent="-3683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Font typeface="Lato"/>
              <a:buChar char="●"/>
              <a:defRPr sz="1800">
                <a:latin typeface="Lato"/>
                <a:ea typeface="Lato"/>
                <a:cs typeface="Lato"/>
                <a:sym typeface="Lato"/>
              </a:defRPr>
            </a:lvl4pPr>
            <a:lvl5pPr indent="-3683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Font typeface="Lato"/>
              <a:buChar char="○"/>
              <a:defRPr sz="1800">
                <a:latin typeface="Lato"/>
                <a:ea typeface="Lato"/>
                <a:cs typeface="Lato"/>
                <a:sym typeface="Lato"/>
              </a:defRPr>
            </a:lvl5pPr>
            <a:lvl6pPr indent="-3683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Font typeface="Lato"/>
              <a:buChar char="■"/>
              <a:defRPr sz="1800">
                <a:latin typeface="Lato"/>
                <a:ea typeface="Lato"/>
                <a:cs typeface="Lato"/>
                <a:sym typeface="Lato"/>
              </a:defRPr>
            </a:lvl6pPr>
            <a:lvl7pPr indent="-3683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Font typeface="Lato"/>
              <a:buChar char="●"/>
              <a:defRPr sz="1800">
                <a:latin typeface="Lato"/>
                <a:ea typeface="Lato"/>
                <a:cs typeface="Lato"/>
                <a:sym typeface="Lato"/>
              </a:defRPr>
            </a:lvl7pPr>
            <a:lvl8pPr indent="-3683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Font typeface="Lato"/>
              <a:buChar char="○"/>
              <a:defRPr sz="1800">
                <a:latin typeface="Lato"/>
                <a:ea typeface="Lato"/>
                <a:cs typeface="Lato"/>
                <a:sym typeface="Lato"/>
              </a:defRPr>
            </a:lvl8pPr>
            <a:lvl9pPr indent="-3683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Font typeface="Lato"/>
              <a:buChar char="■"/>
              <a:defRPr sz="18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2" name="Google Shape;152;p32"/>
          <p:cNvSpPr txBox="1"/>
          <p:nvPr>
            <p:ph idx="4" type="body"/>
          </p:nvPr>
        </p:nvSpPr>
        <p:spPr>
          <a:xfrm>
            <a:off x="4427450" y="4511325"/>
            <a:ext cx="81978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8" name="Google Shape;158;p3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3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3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1" name="Google Shape;161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3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" name="Google Shape;164;p3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9" name="Google Shape;16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" name="Google Shape;17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3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5" name="Google Shape;17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1" name="Google Shape;181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2" name="Google Shape;18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5" name="Google Shape;18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8" name="Google Shape;188;p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9" name="Google Shape;189;p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0" name="Google Shape;190;p4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1" name="Google Shape;191;p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2" name="Google Shape;19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195" name="Google Shape;195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4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199" name="Google Shape;199;p4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" name="Google Shape;200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55" name="Google Shape;155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56" name="Google Shape;15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Relationship Id="rId6" Type="http://schemas.openxmlformats.org/officeDocument/2006/relationships/image" Target="../media/image7.png"/><Relationship Id="rId7" Type="http://schemas.openxmlformats.org/officeDocument/2006/relationships/image" Target="../media/image9.png"/><Relationship Id="rId8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32.png"/><Relationship Id="rId5" Type="http://schemas.openxmlformats.org/officeDocument/2006/relationships/image" Target="../media/image13.png"/><Relationship Id="rId6" Type="http://schemas.openxmlformats.org/officeDocument/2006/relationships/image" Target="../media/image31.png"/><Relationship Id="rId7" Type="http://schemas.openxmlformats.org/officeDocument/2006/relationships/image" Target="../media/image3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distinctiveresumetemplates.com/5-myths-about-ats-friendly-resumes-job-seekers-need-to-know/" TargetMode="External"/><Relationship Id="rId4" Type="http://schemas.openxmlformats.org/officeDocument/2006/relationships/image" Target="../media/image18.png"/><Relationship Id="rId5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5" Type="http://schemas.openxmlformats.org/officeDocument/2006/relationships/hyperlink" Target="https://www.businessinsider.com/worst-cover-letters-2011-10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presentation/d/1jGxw0szCAvO_9l-q_b9BFdmfXFJu0OcYJhnYF0t3QQA/edit?usp=sharing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Relationship Id="rId4" Type="http://schemas.openxmlformats.org/officeDocument/2006/relationships/hyperlink" Target="https://assets-global.website-files.com/63062129119620a44791a2eb/63e2e74675de8b1c29acdc2a_team-meeting-games.jpg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png"/><Relationship Id="rId4" Type="http://schemas.openxmlformats.org/officeDocument/2006/relationships/image" Target="../media/image3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library.rice.edu/services/print-and-scan" TargetMode="External"/><Relationship Id="rId4" Type="http://schemas.openxmlformats.org/officeDocument/2006/relationships/hyperlink" Target="https://drive.google.com/file/d/1-uvNETWWZCHXF8I3kqNSUTgQls-DOv49/view?usp=sharing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docs.google.com/presentation/d/1BIEnChWnKjZ2mtqgXtGp7rtWCfhhYlp93BP9X_txgw4/edit?usp=sharin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5.png"/><Relationship Id="rId7" Type="http://schemas.openxmlformats.org/officeDocument/2006/relationships/image" Target="../media/image14.png"/><Relationship Id="rId8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CA173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5"/>
          <p:cNvSpPr txBox="1"/>
          <p:nvPr>
            <p:ph type="title"/>
          </p:nvPr>
        </p:nvSpPr>
        <p:spPr>
          <a:xfrm>
            <a:off x="265500" y="1233175"/>
            <a:ext cx="4045200" cy="21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80">
                <a:latin typeface="Oswald"/>
                <a:ea typeface="Oswald"/>
                <a:cs typeface="Oswald"/>
                <a:sym typeface="Oswald"/>
              </a:rPr>
              <a:t>Note to students: These slides have not been updated</a:t>
            </a:r>
            <a:endParaRPr sz="278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8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8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Using Genre to Understand Self Introductions </a:t>
            </a:r>
            <a:endParaRPr sz="278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08" name="Google Shape;208;p45"/>
          <p:cNvSpPr txBox="1"/>
          <p:nvPr>
            <p:ph idx="1" type="subTitle"/>
          </p:nvPr>
        </p:nvSpPr>
        <p:spPr>
          <a:xfrm>
            <a:off x="148025" y="36085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Thursday</a:t>
            </a:r>
            <a:r>
              <a:rPr lang="en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, Jan 23</a:t>
            </a:r>
            <a:endParaRPr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ENGI 501 </a:t>
            </a:r>
            <a:endParaRPr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09" name="Google Shape;209;p4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"/>
              <a:buAutoNum type="arabicPeriod"/>
            </a:pPr>
            <a:r>
              <a:rPr lang="en" sz="2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 brief lesson on genre</a:t>
            </a:r>
            <a:endParaRPr sz="2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"/>
              <a:buAutoNum type="arabicPeriod"/>
            </a:pPr>
            <a:r>
              <a:rPr lang="en" sz="2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Self introductions (again)</a:t>
            </a:r>
            <a:endParaRPr sz="2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"/>
              <a:buAutoNum type="arabicPeriod"/>
            </a:pPr>
            <a:r>
              <a:rPr lang="en" sz="2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Genre analysis of self introductions</a:t>
            </a:r>
            <a:endParaRPr sz="2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"/>
              <a:buAutoNum type="arabicPeriod"/>
            </a:pPr>
            <a:r>
              <a:rPr lang="en" sz="2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LinkedIn (if time)</a:t>
            </a:r>
            <a:endParaRPr sz="2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0" name="Google Shape;210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525" y="1439200"/>
            <a:ext cx="2771775" cy="164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54"/>
          <p:cNvPicPr preferRelativeResize="0"/>
          <p:nvPr/>
        </p:nvPicPr>
        <p:blipFill rotWithShape="1">
          <a:blip r:embed="rId4">
            <a:alphaModFix/>
          </a:blip>
          <a:srcRect b="16023" l="16321" r="17571" t="15177"/>
          <a:stretch/>
        </p:blipFill>
        <p:spPr>
          <a:xfrm>
            <a:off x="0" y="1885250"/>
            <a:ext cx="2334125" cy="24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9875" y="3218300"/>
            <a:ext cx="1730550" cy="173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54"/>
          <p:cNvSpPr txBox="1"/>
          <p:nvPr>
            <p:ph type="title"/>
          </p:nvPr>
        </p:nvSpPr>
        <p:spPr>
          <a:xfrm>
            <a:off x="0" y="246825"/>
            <a:ext cx="9144000" cy="1061100"/>
          </a:xfrm>
          <a:prstGeom prst="rect">
            <a:avLst/>
          </a:prstGeom>
          <a:solidFill>
            <a:srgbClr val="234E3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Genres </a:t>
            </a:r>
            <a:r>
              <a:rPr b="1" lang="en" sz="3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organize our experiences and coordinate our actions </a:t>
            </a:r>
            <a:endParaRPr b="1" sz="3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4" name="Google Shape;294;p54"/>
          <p:cNvPicPr preferRelativeResize="0"/>
          <p:nvPr/>
        </p:nvPicPr>
        <p:blipFill rotWithShape="1">
          <a:blip r:embed="rId6">
            <a:alphaModFix/>
          </a:blip>
          <a:srcRect b="0" l="18811" r="18711" t="0"/>
          <a:stretch/>
        </p:blipFill>
        <p:spPr>
          <a:xfrm>
            <a:off x="5922700" y="1769075"/>
            <a:ext cx="3221301" cy="281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61850" y="1397851"/>
            <a:ext cx="1860850" cy="186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54"/>
          <p:cNvPicPr preferRelativeResize="0"/>
          <p:nvPr/>
        </p:nvPicPr>
        <p:blipFill rotWithShape="1">
          <a:blip r:embed="rId8">
            <a:alphaModFix/>
          </a:blip>
          <a:srcRect b="45385" l="27949" r="25944" t="2994"/>
          <a:stretch/>
        </p:blipFill>
        <p:spPr>
          <a:xfrm>
            <a:off x="4330550" y="3435050"/>
            <a:ext cx="1045300" cy="156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5"/>
          <p:cNvSpPr txBox="1"/>
          <p:nvPr>
            <p:ph type="title"/>
          </p:nvPr>
        </p:nvSpPr>
        <p:spPr>
          <a:xfrm>
            <a:off x="0" y="0"/>
            <a:ext cx="9144000" cy="1026300"/>
          </a:xfrm>
          <a:prstGeom prst="rect">
            <a:avLst/>
          </a:prstGeom>
          <a:solidFill>
            <a:srgbClr val="4CA173">
              <a:alpha val="1456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Genres respond to people’s needs and fulfill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their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purposes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2" name="Google Shape;30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5325" y="1152475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55"/>
          <p:cNvPicPr preferRelativeResize="0"/>
          <p:nvPr/>
        </p:nvPicPr>
        <p:blipFill rotWithShape="1">
          <a:blip r:embed="rId4">
            <a:alphaModFix/>
          </a:blip>
          <a:srcRect b="27182" l="10209" r="0" t="0"/>
          <a:stretch/>
        </p:blipFill>
        <p:spPr>
          <a:xfrm>
            <a:off x="228600" y="3441224"/>
            <a:ext cx="2836374" cy="153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55"/>
          <p:cNvPicPr preferRelativeResize="0"/>
          <p:nvPr/>
        </p:nvPicPr>
        <p:blipFill rotWithShape="1">
          <a:blip r:embed="rId5">
            <a:alphaModFix/>
          </a:blip>
          <a:srcRect b="0" l="34323" r="27140" t="0"/>
          <a:stretch/>
        </p:blipFill>
        <p:spPr>
          <a:xfrm>
            <a:off x="3293575" y="1152475"/>
            <a:ext cx="2811876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8600" y="1170125"/>
            <a:ext cx="2836375" cy="21272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55"/>
          <p:cNvPicPr preferRelativeResize="0"/>
          <p:nvPr/>
        </p:nvPicPr>
        <p:blipFill rotWithShape="1">
          <a:blip r:embed="rId7">
            <a:alphaModFix/>
          </a:blip>
          <a:srcRect b="12280" l="14075" r="8716" t="8593"/>
          <a:stretch/>
        </p:blipFill>
        <p:spPr>
          <a:xfrm>
            <a:off x="6365325" y="2960025"/>
            <a:ext cx="2619375" cy="201342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55"/>
          <p:cNvSpPr txBox="1"/>
          <p:nvPr>
            <p:ph idx="1" type="body"/>
          </p:nvPr>
        </p:nvSpPr>
        <p:spPr>
          <a:xfrm>
            <a:off x="2002663" y="1474913"/>
            <a:ext cx="5393700" cy="3176100"/>
          </a:xfrm>
          <a:prstGeom prst="rect">
            <a:avLst/>
          </a:prstGeom>
          <a:solidFill>
            <a:srgbClr val="234E37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</a:rPr>
              <a:t>Protests Signs genre conventions: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Convey message concisely 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Use dramatic wording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Use humor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Show evocative images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chemeClr val="lt1"/>
                </a:solidFill>
              </a:rPr>
              <a:t>Use Large text/image 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chemeClr val="lt1"/>
                </a:solidFill>
              </a:rPr>
              <a:t>Elicit audience response</a:t>
            </a:r>
            <a:endParaRPr b="1" sz="2300">
              <a:solidFill>
                <a:srgbClr val="FFFFFF"/>
              </a:solidFill>
            </a:endParaRPr>
          </a:p>
        </p:txBody>
      </p:sp>
      <p:sp>
        <p:nvSpPr>
          <p:cNvPr id="308" name="Google Shape;308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6"/>
          <p:cNvSpPr txBox="1"/>
          <p:nvPr>
            <p:ph type="title"/>
          </p:nvPr>
        </p:nvSpPr>
        <p:spPr>
          <a:xfrm>
            <a:off x="150" y="150600"/>
            <a:ext cx="9144000" cy="990000"/>
          </a:xfrm>
          <a:prstGeom prst="rect">
            <a:avLst/>
          </a:prstGeom>
          <a:solidFill>
            <a:srgbClr val="234E3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Genres arise from situations that repeat over and over again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56"/>
          <p:cNvSpPr txBox="1"/>
          <p:nvPr/>
        </p:nvSpPr>
        <p:spPr>
          <a:xfrm>
            <a:off x="4495100" y="1256825"/>
            <a:ext cx="4096200" cy="39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Raleway"/>
              <a:buChar char="●"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It takes </a:t>
            </a:r>
            <a:r>
              <a:rPr b="1" lang="en" sz="1800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21 to 80 job application</a:t>
            </a: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 to get one job offer, on average.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Raleway"/>
              <a:buChar char="●"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The average corporate job opening receives roughly </a:t>
            </a:r>
            <a:r>
              <a:rPr b="1" lang="en" sz="1800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250 applications.</a:t>
            </a:r>
            <a:endParaRPr b="1" sz="1800">
              <a:solidFill>
                <a:srgbClr val="333333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Raleway"/>
              <a:buChar char="●"/>
            </a:pPr>
            <a:r>
              <a:rPr lang="en" sz="180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There were </a:t>
            </a:r>
            <a:r>
              <a:rPr b="1" lang="en" sz="180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8.2 million</a:t>
            </a:r>
            <a:r>
              <a:rPr b="1" lang="en" sz="180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job openings</a:t>
            </a:r>
            <a:r>
              <a:rPr lang="en" sz="180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on the last business day of June, 2024</a:t>
            </a:r>
            <a:endParaRPr sz="1800"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1590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5.3 million people were hired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in the US, as of June 2024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15" name="Google Shape;31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50" y="2024613"/>
            <a:ext cx="3424025" cy="228268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56"/>
          <p:cNvSpPr txBox="1"/>
          <p:nvPr/>
        </p:nvSpPr>
        <p:spPr>
          <a:xfrm>
            <a:off x="520950" y="1345650"/>
            <a:ext cx="354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Applying for a job in the US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7" name="Google Shape;317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7"/>
          <p:cNvSpPr txBox="1"/>
          <p:nvPr>
            <p:ph type="title"/>
          </p:nvPr>
        </p:nvSpPr>
        <p:spPr>
          <a:xfrm>
            <a:off x="0" y="97825"/>
            <a:ext cx="9144000" cy="1074600"/>
          </a:xfrm>
          <a:prstGeom prst="rect">
            <a:avLst/>
          </a:prstGeom>
          <a:solidFill>
            <a:srgbClr val="4CA173">
              <a:alpha val="1456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Resumes meet the needs and purposes of their authors and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audiences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3" name="Google Shape;32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9175" y="1919013"/>
            <a:ext cx="3424025" cy="2282684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57"/>
          <p:cNvSpPr txBox="1"/>
          <p:nvPr/>
        </p:nvSpPr>
        <p:spPr>
          <a:xfrm>
            <a:off x="5129088" y="1303425"/>
            <a:ext cx="354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Applying for a job in the US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5" name="Google Shape;325;p57"/>
          <p:cNvSpPr txBox="1"/>
          <p:nvPr>
            <p:ph idx="1" type="body"/>
          </p:nvPr>
        </p:nvSpPr>
        <p:spPr>
          <a:xfrm>
            <a:off x="475800" y="1295313"/>
            <a:ext cx="4096200" cy="3530100"/>
          </a:xfrm>
          <a:prstGeom prst="rect">
            <a:avLst/>
          </a:prstGeom>
          <a:solidFill>
            <a:srgbClr val="234E37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</a:rPr>
              <a:t>Resumes genre conventions: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Short (1 page maybe 2)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Scannable 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Use formal style, tone, and formatting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Incorporate keywords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List skills, experiences, and credentials </a:t>
            </a:r>
            <a:endParaRPr b="1" sz="2300">
              <a:solidFill>
                <a:srgbClr val="FFFFFF"/>
              </a:solidFill>
            </a:endParaRPr>
          </a:p>
        </p:txBody>
      </p:sp>
      <p:sp>
        <p:nvSpPr>
          <p:cNvPr id="326" name="Google Shape;326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8"/>
          <p:cNvSpPr txBox="1"/>
          <p:nvPr>
            <p:ph type="title"/>
          </p:nvPr>
        </p:nvSpPr>
        <p:spPr>
          <a:xfrm>
            <a:off x="3280275" y="0"/>
            <a:ext cx="5779500" cy="48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Lato Light"/>
                <a:ea typeface="Lato Light"/>
                <a:cs typeface="Lato Light"/>
                <a:sym typeface="Lato Light"/>
              </a:rPr>
              <a:t>Genres change and evolve as situations change and evolve</a:t>
            </a:r>
            <a:endParaRPr sz="25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32" name="Google Shape;332;p5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7561" l="1670" r="6535" t="0"/>
          <a:stretch/>
        </p:blipFill>
        <p:spPr>
          <a:xfrm>
            <a:off x="2587775" y="1035350"/>
            <a:ext cx="6472000" cy="36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650" y="0"/>
            <a:ext cx="2057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9"/>
          <p:cNvSpPr txBox="1"/>
          <p:nvPr>
            <p:ph type="title"/>
          </p:nvPr>
        </p:nvSpPr>
        <p:spPr>
          <a:xfrm>
            <a:off x="215575" y="172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Genres </a:t>
            </a: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reflect the values of the communities who use them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0" name="Google Shape;340;p59"/>
          <p:cNvSpPr txBox="1"/>
          <p:nvPr>
            <p:ph idx="1" type="body"/>
          </p:nvPr>
        </p:nvSpPr>
        <p:spPr>
          <a:xfrm>
            <a:off x="3701400" y="1029150"/>
            <a:ext cx="5442600" cy="35742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</a:rPr>
              <a:t>Resumes and Cover Letters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Short (1 page</a:t>
            </a:r>
            <a:r>
              <a:rPr b="1" lang="en" sz="2300">
                <a:solidFill>
                  <a:srgbClr val="FFFFFF"/>
                </a:solidFill>
              </a:rPr>
              <a:t>)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Scannable (by human an AI audiences)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Special formatting and style 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Specific content (e.g. keywords)  </a:t>
            </a:r>
            <a:endParaRPr b="1"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b="1" lang="en" sz="2300">
                <a:solidFill>
                  <a:srgbClr val="FFFFFF"/>
                </a:solidFill>
              </a:rPr>
              <a:t>List skills, experiences, education  </a:t>
            </a:r>
            <a:endParaRPr b="1" sz="2300">
              <a:solidFill>
                <a:srgbClr val="FFFFFF"/>
              </a:solidFill>
            </a:endParaRPr>
          </a:p>
        </p:txBody>
      </p:sp>
      <p:pic>
        <p:nvPicPr>
          <p:cNvPr id="341" name="Google Shape;34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250" y="1386775"/>
            <a:ext cx="2858925" cy="285892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0"/>
          <p:cNvSpPr txBox="1"/>
          <p:nvPr>
            <p:ph type="title"/>
          </p:nvPr>
        </p:nvSpPr>
        <p:spPr>
          <a:xfrm>
            <a:off x="0" y="296500"/>
            <a:ext cx="9144000" cy="572700"/>
          </a:xfrm>
          <a:prstGeom prst="rect">
            <a:avLst/>
          </a:prstGeom>
          <a:solidFill>
            <a:srgbClr val="234E3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Using a genre </a:t>
            </a:r>
            <a:r>
              <a:rPr b="1"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(well) signals you belong to a community (or not…)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8" name="Google Shape;348;p60"/>
          <p:cNvPicPr preferRelativeResize="0"/>
          <p:nvPr/>
        </p:nvPicPr>
        <p:blipFill rotWithShape="1">
          <a:blip r:embed="rId3">
            <a:alphaModFix/>
          </a:blip>
          <a:srcRect b="0" l="0" r="19730" t="0"/>
          <a:stretch/>
        </p:blipFill>
        <p:spPr>
          <a:xfrm>
            <a:off x="2870712" y="1599650"/>
            <a:ext cx="3402575" cy="2731975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9" name="Google Shape;349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00" y="1498959"/>
            <a:ext cx="9060001" cy="288931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60"/>
          <p:cNvSpPr txBox="1"/>
          <p:nvPr/>
        </p:nvSpPr>
        <p:spPr>
          <a:xfrm>
            <a:off x="192400" y="4471225"/>
            <a:ext cx="73941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This cover letter was actually submitted to </a:t>
            </a:r>
            <a:r>
              <a:rPr lang="en" sz="18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Business Insider</a:t>
            </a: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1" name="Google Shape;351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1"/>
          <p:cNvSpPr txBox="1"/>
          <p:nvPr>
            <p:ph type="title"/>
          </p:nvPr>
        </p:nvSpPr>
        <p:spPr>
          <a:xfrm>
            <a:off x="0" y="117625"/>
            <a:ext cx="9144000" cy="572700"/>
          </a:xfrm>
          <a:prstGeom prst="rect">
            <a:avLst/>
          </a:prstGeom>
          <a:solidFill>
            <a:srgbClr val="234E3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There is a paradox 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 the heart of all genres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57" name="Google Shape;357;p61"/>
          <p:cNvGraphicFramePr/>
          <p:nvPr/>
        </p:nvGraphicFramePr>
        <p:xfrm>
          <a:off x="506950" y="890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{8B83B635-D0C5-462B-8424-D73950D5D76E}</a:tableStyleId>
              </a:tblPr>
              <a:tblGrid>
                <a:gridCol w="2953100"/>
                <a:gridCol w="2670050"/>
                <a:gridCol w="2770975"/>
              </a:tblGrid>
              <a:tr h="1064000">
                <a:tc>
                  <a:txBody>
                    <a:bodyPr/>
                    <a:lstStyle/>
                    <a:p>
                      <a:pPr indent="-355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Genres</a:t>
                      </a: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 are consistent forms (we know them when we see them)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45720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/>
                        <a:t>AND</a:t>
                      </a:r>
                      <a:endParaRPr b="1" sz="2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55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Genres</a:t>
                      </a: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 are flexible forms (we adapt them to our purposes).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45720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45720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45720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45720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45720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58" name="Google Shape;358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9" name="Google Shape;35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075" y="1290975"/>
            <a:ext cx="2221499" cy="1856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2"/>
          <p:cNvSpPr txBox="1"/>
          <p:nvPr>
            <p:ph type="title"/>
          </p:nvPr>
        </p:nvSpPr>
        <p:spPr>
          <a:xfrm>
            <a:off x="0" y="117625"/>
            <a:ext cx="9144000" cy="572700"/>
          </a:xfrm>
          <a:prstGeom prst="rect">
            <a:avLst/>
          </a:prstGeom>
          <a:solidFill>
            <a:srgbClr val="234E3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There is a paradox at the heart of all genres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65" name="Google Shape;365;p62"/>
          <p:cNvGraphicFramePr/>
          <p:nvPr/>
        </p:nvGraphicFramePr>
        <p:xfrm>
          <a:off x="506950" y="890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{8B83B635-D0C5-462B-8424-D73950D5D76E}</a:tableStyleId>
              </a:tblPr>
              <a:tblGrid>
                <a:gridCol w="2953100"/>
                <a:gridCol w="2670050"/>
                <a:gridCol w="2770975"/>
              </a:tblGrid>
              <a:tr h="1064000">
                <a:tc>
                  <a:txBody>
                    <a:bodyPr/>
                    <a:lstStyle/>
                    <a:p>
                      <a:pPr indent="-355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Genres are consistent forms (we know them when we see them)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-355600" lvl="0" marL="45720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 genre displays recognizable similarities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/>
                        <a:t>AND</a:t>
                      </a:r>
                      <a:endParaRPr b="1" sz="2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55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Genres are flexible forms (we adapt them to our purposes).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-355600" lvl="0" marL="45720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 two instances of a genre are identical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45720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6" name="Google Shape;366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7" name="Google Shape;36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075" y="1290975"/>
            <a:ext cx="2221499" cy="1856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63"/>
          <p:cNvSpPr txBox="1"/>
          <p:nvPr>
            <p:ph type="title"/>
          </p:nvPr>
        </p:nvSpPr>
        <p:spPr>
          <a:xfrm>
            <a:off x="0" y="117625"/>
            <a:ext cx="9144000" cy="572700"/>
          </a:xfrm>
          <a:prstGeom prst="rect">
            <a:avLst/>
          </a:prstGeom>
          <a:solidFill>
            <a:srgbClr val="234E3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There is a paradox at the heart of all genres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73" name="Google Shape;373;p63"/>
          <p:cNvGraphicFramePr/>
          <p:nvPr/>
        </p:nvGraphicFramePr>
        <p:xfrm>
          <a:off x="506950" y="890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{8B83B635-D0C5-462B-8424-D73950D5D76E}</a:tableStyleId>
              </a:tblPr>
              <a:tblGrid>
                <a:gridCol w="2953100"/>
                <a:gridCol w="2670050"/>
                <a:gridCol w="2770975"/>
              </a:tblGrid>
              <a:tr h="1064000">
                <a:tc>
                  <a:txBody>
                    <a:bodyPr/>
                    <a:lstStyle/>
                    <a:p>
                      <a:pPr indent="-355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Genres are consistent forms (we know them when we see them)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-355600" lvl="0" marL="45720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 genre displays recognizable similarities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-355600" lvl="0" marL="45720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Authors follow genre “rules” to meet audience expectations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/>
                        <a:t>AND</a:t>
                      </a:r>
                      <a:endParaRPr b="1" sz="2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55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Genres are flexible forms (we adapt them to our purposes).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-355600" lvl="0" marL="45720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 two instances of a genre are identical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-355600" lvl="0" marL="45720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SzPts val="2000"/>
                        <a:buFont typeface="Raleway"/>
                        <a:buChar char="✓"/>
                      </a:pPr>
                      <a:r>
                        <a:rPr lang="en" sz="20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Authors take liberties and break the “rules.” </a:t>
                      </a:r>
                      <a:endParaRPr sz="20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74" name="Google Shape;374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5" name="Google Shape;37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075" y="1290975"/>
            <a:ext cx="2221499" cy="1856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6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6397"/>
              <a:buNone/>
            </a:pPr>
            <a:r>
              <a:rPr lang="en" sz="2720">
                <a:latin typeface="Oswald"/>
                <a:ea typeface="Oswald"/>
                <a:cs typeface="Oswald"/>
                <a:sym typeface="Oswald"/>
              </a:rPr>
              <a:t>Review: rhetorical situation and user-centered design </a:t>
            </a:r>
            <a:endParaRPr sz="272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6" name="Google Shape;216;p46"/>
          <p:cNvSpPr txBox="1"/>
          <p:nvPr/>
        </p:nvSpPr>
        <p:spPr>
          <a:xfrm>
            <a:off x="1084425" y="1102875"/>
            <a:ext cx="7327800" cy="38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Char char="●"/>
            </a:pPr>
            <a:r>
              <a:rPr lang="en" sz="2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What are the 6 major components of the</a:t>
            </a:r>
            <a:r>
              <a:rPr lang="en" sz="2000" u="sng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rhetorical situation/triangle</a:t>
            </a:r>
            <a:r>
              <a:rPr lang="en" sz="2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>
              <a:solidFill>
                <a:schemeClr val="dk2"/>
              </a:solidFill>
              <a:highlight>
                <a:schemeClr val="accent6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highlight>
                <a:schemeClr val="accent6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Char char="●"/>
            </a:pPr>
            <a:r>
              <a:rPr lang="en" sz="2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How can we use the rhetorical situation to analyze communication situations and understand user’s needs?</a:t>
            </a:r>
            <a:endParaRPr sz="2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Char char="●"/>
            </a:pPr>
            <a:r>
              <a:rPr b="1" lang="en" sz="2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New Concept: Genre</a:t>
            </a:r>
            <a:endParaRPr b="1" sz="2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“Genre” helps us think about how texts are categorized and recognized as particular kinds of text.  </a:t>
            </a:r>
            <a:endParaRPr sz="2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7" name="Google Shape;217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4"/>
          <p:cNvSpPr txBox="1"/>
          <p:nvPr/>
        </p:nvSpPr>
        <p:spPr>
          <a:xfrm>
            <a:off x="538625" y="200650"/>
            <a:ext cx="8290800" cy="4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234E37"/>
                </a:solidFill>
                <a:latin typeface="Lato"/>
                <a:ea typeface="Lato"/>
                <a:cs typeface="Lato"/>
                <a:sym typeface="Lato"/>
              </a:rPr>
              <a:t>Activity</a:t>
            </a:r>
            <a:endParaRPr b="1" sz="3300">
              <a:solidFill>
                <a:srgbClr val="234E37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is the “Self-Introduction” Genre?</a:t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Lato"/>
              <a:ea typeface="Lato"/>
              <a:cs typeface="Lato"/>
              <a:sym typeface="Lato"/>
            </a:endParaRPr>
          </a:p>
          <a:p>
            <a:pPr indent="-4000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700"/>
              <a:buFont typeface="Lato"/>
              <a:buAutoNum type="arabicPeriod"/>
            </a:pPr>
            <a:r>
              <a:rPr lang="en" sz="27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What does the genre include? What differences and similarities do you observe across instances of the genre?</a:t>
            </a:r>
            <a:endParaRPr sz="27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005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700"/>
              <a:buFont typeface="Lato"/>
              <a:buAutoNum type="arabicPeriod"/>
            </a:pPr>
            <a:r>
              <a:rPr lang="en" sz="27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Who uses the genre? </a:t>
            </a:r>
            <a:endParaRPr sz="27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005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700"/>
              <a:buFont typeface="Lato"/>
              <a:buAutoNum type="arabicPeriod"/>
            </a:pPr>
            <a:r>
              <a:rPr lang="en" sz="27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What is the genre for? </a:t>
            </a:r>
            <a:endParaRPr sz="27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1" name="Google Shape;381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65"/>
          <p:cNvSpPr txBox="1"/>
          <p:nvPr/>
        </p:nvSpPr>
        <p:spPr>
          <a:xfrm>
            <a:off x="1415250" y="1710975"/>
            <a:ext cx="6347400" cy="13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Make </a:t>
            </a:r>
            <a:r>
              <a:rPr lang="en" sz="4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small groups of 4 - 5 people</a:t>
            </a:r>
            <a:endParaRPr sz="4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/>
          <p:nvPr>
            <p:ph type="title"/>
          </p:nvPr>
        </p:nvSpPr>
        <p:spPr>
          <a:xfrm>
            <a:off x="280025" y="3191275"/>
            <a:ext cx="3617100" cy="1149600"/>
          </a:xfrm>
          <a:prstGeom prst="rect">
            <a:avLst/>
          </a:prstGeom>
          <a:solidFill>
            <a:srgbClr val="4CA173">
              <a:alpha val="14560"/>
            </a:srgbClr>
          </a:solidFill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“Tell us a little about yourself…”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66"/>
          <p:cNvSpPr txBox="1"/>
          <p:nvPr/>
        </p:nvSpPr>
        <p:spPr>
          <a:xfrm>
            <a:off x="280025" y="256700"/>
            <a:ext cx="8370000" cy="23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Imagine today is the first day of a competitive  internship at a well-known software engineering company. The members of your small group are your fellow interns. You’re all meeting each other for the first time. </a:t>
            </a:r>
            <a:endParaRPr sz="23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Your team leader starts the meeting by asking everyone to introduce themselves:</a:t>
            </a:r>
            <a:endParaRPr sz="23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94" name="Google Shape;394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5" name="Google Shape;3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7625" y="2584825"/>
            <a:ext cx="4201451" cy="2362504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66"/>
          <p:cNvSpPr txBox="1"/>
          <p:nvPr/>
        </p:nvSpPr>
        <p:spPr>
          <a:xfrm>
            <a:off x="7536675" y="4879500"/>
            <a:ext cx="8724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Image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7"/>
          <p:cNvSpPr txBox="1"/>
          <p:nvPr>
            <p:ph type="title"/>
          </p:nvPr>
        </p:nvSpPr>
        <p:spPr>
          <a:xfrm>
            <a:off x="311700" y="-47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latin typeface="Oswald"/>
                <a:ea typeface="Oswald"/>
                <a:cs typeface="Oswald"/>
                <a:sym typeface="Oswald"/>
              </a:rPr>
              <a:t>Observe your small </a:t>
            </a:r>
            <a:r>
              <a:rPr lang="en" sz="3800">
                <a:latin typeface="Oswald"/>
                <a:ea typeface="Oswald"/>
                <a:cs typeface="Oswald"/>
                <a:sym typeface="Oswald"/>
              </a:rPr>
              <a:t>group</a:t>
            </a:r>
            <a:r>
              <a:rPr lang="en" sz="3800">
                <a:latin typeface="Oswald"/>
                <a:ea typeface="Oswald"/>
                <a:cs typeface="Oswald"/>
                <a:sym typeface="Oswald"/>
              </a:rPr>
              <a:t>:</a:t>
            </a:r>
            <a:endParaRPr sz="3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2" name="Google Shape;402;p67"/>
          <p:cNvSpPr txBox="1"/>
          <p:nvPr/>
        </p:nvSpPr>
        <p:spPr>
          <a:xfrm>
            <a:off x="707250" y="897900"/>
            <a:ext cx="77295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did everyone include in their self introduction?</a:t>
            </a:r>
            <a:endParaRPr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3" name="Google Shape;403;p67"/>
          <p:cNvSpPr txBox="1"/>
          <p:nvPr/>
        </p:nvSpPr>
        <p:spPr>
          <a:xfrm>
            <a:off x="311700" y="1638150"/>
            <a:ext cx="86517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additional information did some people include but not others?</a:t>
            </a:r>
            <a:endParaRPr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4" name="Google Shape;404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5" name="Google Shape;405;p67"/>
          <p:cNvSpPr txBox="1"/>
          <p:nvPr/>
        </p:nvSpPr>
        <p:spPr>
          <a:xfrm>
            <a:off x="311700" y="2396975"/>
            <a:ext cx="86517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information did people put at the </a:t>
            </a: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beginning</a:t>
            </a: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? Middle? End? </a:t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67"/>
          <p:cNvSpPr txBox="1"/>
          <p:nvPr/>
        </p:nvSpPr>
        <p:spPr>
          <a:xfrm>
            <a:off x="246150" y="3092448"/>
            <a:ext cx="8651700" cy="5628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Did people stand or sit? </a:t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67"/>
          <p:cNvSpPr txBox="1"/>
          <p:nvPr/>
        </p:nvSpPr>
        <p:spPr>
          <a:xfrm>
            <a:off x="246150" y="3755827"/>
            <a:ext cx="8651700" cy="5628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did they use their hands? What did they do with their eyes?</a:t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8" name="Google Shape;408;p67"/>
          <p:cNvSpPr txBox="1"/>
          <p:nvPr/>
        </p:nvSpPr>
        <p:spPr>
          <a:xfrm>
            <a:off x="246150" y="4419202"/>
            <a:ext cx="8651700" cy="5628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volume and pace did people speak at? </a:t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8"/>
          <p:cNvSpPr txBox="1"/>
          <p:nvPr>
            <p:ph type="title"/>
          </p:nvPr>
        </p:nvSpPr>
        <p:spPr>
          <a:xfrm>
            <a:off x="311700" y="902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latin typeface="Oswald"/>
                <a:ea typeface="Oswald"/>
                <a:cs typeface="Oswald"/>
                <a:sym typeface="Oswald"/>
              </a:rPr>
              <a:t>How do we introduce ourselves?</a:t>
            </a:r>
            <a:endParaRPr sz="3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14" name="Google Shape;414;p68"/>
          <p:cNvSpPr txBox="1"/>
          <p:nvPr/>
        </p:nvSpPr>
        <p:spPr>
          <a:xfrm>
            <a:off x="126750" y="1024650"/>
            <a:ext cx="85761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information did  everyone include in their self introduction?</a:t>
            </a:r>
            <a:endParaRPr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5" name="Google Shape;415;p68"/>
          <p:cNvSpPr txBox="1"/>
          <p:nvPr/>
        </p:nvSpPr>
        <p:spPr>
          <a:xfrm>
            <a:off x="1777875" y="1740125"/>
            <a:ext cx="3955200" cy="10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ato Light"/>
              <a:buChar char="☑"/>
            </a:pPr>
            <a:r>
              <a:rPr lang="en" sz="27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Name</a:t>
            </a:r>
            <a:endParaRPr sz="27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ato Light"/>
              <a:buChar char="☑"/>
            </a:pPr>
            <a:r>
              <a:rPr lang="en" sz="27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Background </a:t>
            </a:r>
            <a:endParaRPr sz="27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6" name="Google Shape;416;p68"/>
          <p:cNvSpPr txBox="1"/>
          <p:nvPr/>
        </p:nvSpPr>
        <p:spPr>
          <a:xfrm>
            <a:off x="1777875" y="3441750"/>
            <a:ext cx="40503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ato Light"/>
              <a:buChar char="❏"/>
            </a:pPr>
            <a:r>
              <a:rPr lang="en" sz="27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Connection?</a:t>
            </a:r>
            <a:endParaRPr sz="27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ato Light"/>
              <a:buChar char="❏"/>
            </a:pPr>
            <a:r>
              <a:rPr lang="en" sz="27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Other information?</a:t>
            </a:r>
            <a:endParaRPr sz="27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ato Light"/>
              <a:buChar char="❏"/>
            </a:pPr>
            <a:r>
              <a:rPr lang="en" sz="27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Conclusion?</a:t>
            </a:r>
            <a:endParaRPr sz="27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7" name="Google Shape;417;p68"/>
          <p:cNvSpPr txBox="1"/>
          <p:nvPr/>
        </p:nvSpPr>
        <p:spPr>
          <a:xfrm>
            <a:off x="180600" y="2810500"/>
            <a:ext cx="86517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additional information did some people include but not others?</a:t>
            </a:r>
            <a:endParaRPr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8" name="Google Shape;418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9"/>
          <p:cNvSpPr txBox="1"/>
          <p:nvPr/>
        </p:nvSpPr>
        <p:spPr>
          <a:xfrm>
            <a:off x="3210725" y="1103925"/>
            <a:ext cx="29151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☑"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Name</a:t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☑"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Education</a:t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4" name="Google Shape;424;p69"/>
          <p:cNvSpPr txBox="1"/>
          <p:nvPr/>
        </p:nvSpPr>
        <p:spPr>
          <a:xfrm>
            <a:off x="242925" y="2796300"/>
            <a:ext cx="3939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❏"/>
            </a:pPr>
            <a:r>
              <a:rPr lang="en" sz="20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Place of origin</a:t>
            </a:r>
            <a:endParaRPr sz="20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❏"/>
            </a:pPr>
            <a:r>
              <a:rPr lang="en" sz="20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Interests</a:t>
            </a:r>
            <a:endParaRPr sz="20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❏"/>
            </a:pPr>
            <a:r>
              <a:rPr lang="en" sz="20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Projects</a:t>
            </a:r>
            <a:endParaRPr sz="20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❏"/>
            </a:pPr>
            <a:r>
              <a:rPr lang="en" sz="20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Family</a:t>
            </a:r>
            <a:endParaRPr sz="20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❏"/>
            </a:pPr>
            <a:r>
              <a:rPr lang="en" sz="20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Hobbies</a:t>
            </a:r>
            <a:endParaRPr sz="20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❏"/>
            </a:pPr>
            <a:r>
              <a:rPr lang="en" sz="20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Other?</a:t>
            </a:r>
            <a:endParaRPr sz="20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25" name="Google Shape;425;p69"/>
          <p:cNvSpPr txBox="1"/>
          <p:nvPr/>
        </p:nvSpPr>
        <p:spPr>
          <a:xfrm>
            <a:off x="180600" y="2118400"/>
            <a:ext cx="40503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Middle? </a:t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6" name="Google Shape;426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7" name="Google Shape;427;p69"/>
          <p:cNvSpPr txBox="1"/>
          <p:nvPr/>
        </p:nvSpPr>
        <p:spPr>
          <a:xfrm>
            <a:off x="311700" y="360700"/>
            <a:ext cx="86517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information did people put at the beginning?</a:t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69"/>
          <p:cNvSpPr txBox="1"/>
          <p:nvPr/>
        </p:nvSpPr>
        <p:spPr>
          <a:xfrm>
            <a:off x="4913100" y="2118400"/>
            <a:ext cx="40503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End? </a:t>
            </a:r>
            <a:endParaRPr b="1"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9" name="Google Shape;429;p69"/>
          <p:cNvSpPr txBox="1"/>
          <p:nvPr/>
        </p:nvSpPr>
        <p:spPr>
          <a:xfrm>
            <a:off x="4968450" y="2796300"/>
            <a:ext cx="3939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❏"/>
            </a:pPr>
            <a:r>
              <a:rPr lang="en" sz="20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Forward-looking statement (“I can’t wait to work with you”)</a:t>
            </a:r>
            <a:endParaRPr sz="20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❏"/>
            </a:pPr>
            <a:r>
              <a:rPr lang="en" sz="20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Compliment (“I’m so thrilled to be working with such a talented group of people”) </a:t>
            </a:r>
            <a:endParaRPr sz="20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❏"/>
            </a:pPr>
            <a:r>
              <a:rPr lang="en" sz="20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Other?</a:t>
            </a:r>
            <a:endParaRPr sz="20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5" name="Google Shape;435;p70"/>
          <p:cNvSpPr txBox="1"/>
          <p:nvPr/>
        </p:nvSpPr>
        <p:spPr>
          <a:xfrm>
            <a:off x="311700" y="257575"/>
            <a:ext cx="86517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Did people stand or sit? </a:t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6" name="Google Shape;436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4475" y="1203050"/>
            <a:ext cx="5780625" cy="330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71"/>
          <p:cNvSpPr txBox="1"/>
          <p:nvPr/>
        </p:nvSpPr>
        <p:spPr>
          <a:xfrm>
            <a:off x="311700" y="449650"/>
            <a:ext cx="4050300" cy="912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did people use their hands and gestures? 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3" name="Google Shape;443;p71"/>
          <p:cNvSpPr txBox="1"/>
          <p:nvPr/>
        </p:nvSpPr>
        <p:spPr>
          <a:xfrm>
            <a:off x="4818025" y="491900"/>
            <a:ext cx="4050300" cy="912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people do with their eyes and facial expressions?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4" name="Google Shape;444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50" y="1848275"/>
            <a:ext cx="4535776" cy="2551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5939" y="1621813"/>
            <a:ext cx="4234475" cy="2824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1" name="Google Shape;451;p72"/>
          <p:cNvSpPr txBox="1"/>
          <p:nvPr/>
        </p:nvSpPr>
        <p:spPr>
          <a:xfrm>
            <a:off x="369450" y="280750"/>
            <a:ext cx="8651700" cy="1176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volume and pace did people speak at? </a:t>
            </a:r>
            <a:endParaRPr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other aspect of voice were similar or different (intonation, emphasis, pauses? 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2" name="Google Shape;45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888" y="1578400"/>
            <a:ext cx="5084820" cy="33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3"/>
          <p:cNvSpPr txBox="1"/>
          <p:nvPr/>
        </p:nvSpPr>
        <p:spPr>
          <a:xfrm>
            <a:off x="528050" y="760450"/>
            <a:ext cx="8290800" cy="4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333333"/>
                </a:solidFill>
                <a:latin typeface="Raleway"/>
                <a:ea typeface="Raleway"/>
                <a:cs typeface="Raleway"/>
                <a:sym typeface="Raleway"/>
              </a:rPr>
              <a:t>Who uses the genre? </a:t>
            </a:r>
            <a:endParaRPr sz="270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333333"/>
                </a:solidFill>
                <a:latin typeface="Raleway"/>
                <a:ea typeface="Raleway"/>
                <a:cs typeface="Raleway"/>
                <a:sym typeface="Raleway"/>
              </a:rPr>
              <a:t>What is the genre for? </a:t>
            </a:r>
            <a:endParaRPr sz="270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333333"/>
                </a:solidFill>
                <a:latin typeface="Raleway"/>
                <a:ea typeface="Raleway"/>
                <a:cs typeface="Raleway"/>
                <a:sym typeface="Raleway"/>
              </a:rPr>
              <a:t>What does the genre include? What differences and similarities do you observe across instances of the genre?</a:t>
            </a:r>
            <a:endParaRPr sz="270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accent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accent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8" name="Google Shape;458;p73"/>
          <p:cNvSpPr txBox="1"/>
          <p:nvPr/>
        </p:nvSpPr>
        <p:spPr>
          <a:xfrm>
            <a:off x="221800" y="73925"/>
            <a:ext cx="49575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Self Introductions as a Genre</a:t>
            </a:r>
            <a:endParaRPr sz="23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9" name="Google Shape;459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7"/>
          <p:cNvSpPr txBox="1"/>
          <p:nvPr>
            <p:ph type="ctrTitle"/>
          </p:nvPr>
        </p:nvSpPr>
        <p:spPr>
          <a:xfrm>
            <a:off x="1619700" y="1583344"/>
            <a:ext cx="590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 BRIEF LESSON ON GENRE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*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23" name="Google Shape;223;p47"/>
          <p:cNvSpPr txBox="1"/>
          <p:nvPr>
            <p:ph idx="12" type="sldNum"/>
          </p:nvPr>
        </p:nvSpPr>
        <p:spPr>
          <a:xfrm>
            <a:off x="4297650" y="4419838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47"/>
          <p:cNvSpPr txBox="1"/>
          <p:nvPr/>
        </p:nvSpPr>
        <p:spPr>
          <a:xfrm>
            <a:off x="150150" y="4650100"/>
            <a:ext cx="884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*Adapted from Dr. Anne-Marie Womack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4"/>
          <p:cNvSpPr txBox="1"/>
          <p:nvPr>
            <p:ph idx="1" type="body"/>
          </p:nvPr>
        </p:nvSpPr>
        <p:spPr>
          <a:xfrm>
            <a:off x="402750" y="2070075"/>
            <a:ext cx="8450700" cy="2661600"/>
          </a:xfrm>
          <a:prstGeom prst="rect">
            <a:avLst/>
          </a:prstGeom>
          <a:solidFill>
            <a:srgbClr val="4CA173">
              <a:alpha val="1456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Raleway"/>
              <a:buAutoNum type="arabicPeriod"/>
            </a:pPr>
            <a:r>
              <a:rPr lang="en" sz="2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r>
              <a:rPr lang="en" sz="2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is it?</a:t>
            </a:r>
            <a:endParaRPr sz="2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873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Raleway"/>
              <a:buAutoNum type="arabicPeriod"/>
            </a:pPr>
            <a:r>
              <a:rPr lang="en" sz="2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Who uses it?</a:t>
            </a:r>
            <a:endParaRPr sz="2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873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Raleway"/>
              <a:buAutoNum type="arabicPeriod"/>
            </a:pPr>
            <a:r>
              <a:rPr lang="en" sz="2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What’s it used for? </a:t>
            </a:r>
            <a:endParaRPr sz="2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873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Raleway"/>
              <a:buAutoNum type="arabicPeriod"/>
            </a:pPr>
            <a:r>
              <a:rPr lang="en" sz="2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What does it include? What differences and similarities exist across different instances?</a:t>
            </a:r>
            <a:endParaRPr sz="2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65" name="Google Shape;465;p74"/>
          <p:cNvSpPr txBox="1"/>
          <p:nvPr>
            <p:ph type="title"/>
          </p:nvPr>
        </p:nvSpPr>
        <p:spPr>
          <a:xfrm>
            <a:off x="311700" y="102625"/>
            <a:ext cx="8832300" cy="20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234E37"/>
                </a:solidFill>
                <a:latin typeface="Oswald"/>
                <a:ea typeface="Oswald"/>
                <a:cs typeface="Oswald"/>
                <a:sym typeface="Oswald"/>
              </a:rPr>
              <a:t>Genre: What you need to know</a:t>
            </a:r>
            <a:endParaRPr sz="3300">
              <a:solidFill>
                <a:srgbClr val="234E37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Whenever y</a:t>
            </a: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ou’re facing an unfamiliar </a:t>
            </a: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type of </a:t>
            </a: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communication, try to f</a:t>
            </a: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ind 2-3 examples of it and then answer these questions:</a:t>
            </a: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 </a:t>
            </a:r>
            <a:endParaRPr i="1" sz="22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66" name="Google Shape;466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Lato"/>
                <a:ea typeface="Lato"/>
                <a:cs typeface="Lato"/>
                <a:sym typeface="Lato"/>
              </a:rPr>
              <a:t>What to prepare for next class:</a:t>
            </a:r>
            <a:endParaRPr b="1" sz="3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Bring to Class:  </a:t>
            </a:r>
            <a:r>
              <a:rPr b="1" i="1" lang="en" sz="23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b="1" lang="en" sz="23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HARD COPY of your resume</a:t>
            </a:r>
            <a:r>
              <a:rPr lang="en" sz="2300">
                <a:solidFill>
                  <a:srgbClr val="2D3B45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" sz="2300" u="sng">
                <a:solidFill>
                  <a:srgbClr val="1155CC"/>
                </a:solidFill>
                <a:latin typeface="Lato Light"/>
                <a:ea typeface="Lato Light"/>
                <a:cs typeface="Lato Light"/>
                <a:sym typeface="Lato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(where to print at Fondren Library)</a:t>
            </a:r>
            <a:r>
              <a:rPr lang="en" sz="2300">
                <a:solidFill>
                  <a:srgbClr val="2D3B45"/>
                </a:solidFill>
                <a:latin typeface="Lato Light"/>
                <a:ea typeface="Lato Light"/>
                <a:cs typeface="Lato Light"/>
                <a:sym typeface="Lato Light"/>
              </a:rPr>
              <a:t>; OR I can print it for you if you email it to me before class (mg158@rice.edu)</a:t>
            </a:r>
            <a:endParaRPr sz="2300">
              <a:solidFill>
                <a:srgbClr val="2D3B45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Review before class today</a:t>
            </a:r>
            <a:endParaRPr sz="2300">
              <a:solidFill>
                <a:srgbClr val="2D3B45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2300"/>
              <a:buFont typeface="Lato Light"/>
              <a:buChar char="●"/>
            </a:pPr>
            <a:r>
              <a:rPr lang="en" sz="2300">
                <a:solidFill>
                  <a:srgbClr val="2D3B45"/>
                </a:solidFill>
                <a:latin typeface="Lato Light"/>
                <a:ea typeface="Lato Light"/>
                <a:cs typeface="Lato Light"/>
                <a:sym typeface="Lato Light"/>
              </a:rPr>
              <a:t> Project 1 Instructions (coming soon) </a:t>
            </a:r>
            <a:endParaRPr sz="2300">
              <a:solidFill>
                <a:srgbClr val="2D3B45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2300"/>
              <a:buFont typeface="Lato Light"/>
              <a:buChar char="●"/>
            </a:pPr>
            <a:r>
              <a:rPr lang="en" sz="2300" u="sng">
                <a:solidFill>
                  <a:srgbClr val="1155CC"/>
                </a:solidFill>
                <a:latin typeface="Lato Light"/>
                <a:ea typeface="Lato Light"/>
                <a:cs typeface="Lato Light"/>
                <a:sym typeface="La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“Document Design”</a:t>
            </a:r>
            <a:r>
              <a:rPr lang="en" sz="2300">
                <a:solidFill>
                  <a:srgbClr val="2D3B45"/>
                </a:solidFill>
                <a:latin typeface="Lato Light"/>
                <a:ea typeface="Lato Light"/>
                <a:cs typeface="Lato Light"/>
                <a:sym typeface="Lato Light"/>
              </a:rPr>
              <a:t> (~20 pages from Markel and Selber, lots of images) </a:t>
            </a:r>
            <a:endParaRPr b="1" sz="2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 (if time)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https://docs.google.com/presentation/d/1BIEnChWnKjZ2mtqgXtGp7rtWCfhhYlp93BP9X_txgw4/edit?usp=sharing</a:t>
            </a:r>
            <a:r>
              <a:rPr lang="en"/>
              <a:t> </a:t>
            </a:r>
            <a:endParaRPr/>
          </a:p>
        </p:txBody>
      </p:sp>
      <p:sp>
        <p:nvSpPr>
          <p:cNvPr id="479" name="Google Shape;479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8"/>
          <p:cNvSpPr txBox="1"/>
          <p:nvPr>
            <p:ph type="title"/>
          </p:nvPr>
        </p:nvSpPr>
        <p:spPr>
          <a:xfrm>
            <a:off x="156350" y="267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What kind of texts are these? Name the type if you can..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White paper with gold filigree details reads: Together with their families Gwen Duncan &amp; Patrick Howard invite you to share in their joy as they exchange marriage vows. Saturday, May 29th, 2021 at two o'clock Saint James Cathedral Seattle, Washington Reception to Follow" id="230" name="Google Shape;23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50" y="1028350"/>
            <a:ext cx="2682650" cy="38051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arrie Higgins @karriehiggins with a profile pircture of a woman and a button that says following. Quote says: #MeBeforeAbleism because I am not your &quot;inspriation&quot; OR your &quot;tragedy&quot; for walking with a cane. I LOVE MY CANE &amp; it's just normal to me. Retweets 3, Likes 10, 8:45 am 28 May 2016" id="231" name="Google Shape;23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7700" y="1061750"/>
            <a:ext cx="2960425" cy="17581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d background with yellow McDonald's M arches at top. It reads: I'm veggin' it with a picture of a burger with a veggie patty center. " id="232" name="Google Shape;232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04001" y="1061750"/>
            <a:ext cx="2888701" cy="3738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48"/>
          <p:cNvPicPr preferRelativeResize="0"/>
          <p:nvPr/>
        </p:nvPicPr>
        <p:blipFill rotWithShape="1">
          <a:blip r:embed="rId6">
            <a:alphaModFix/>
          </a:blip>
          <a:srcRect b="22537" l="0" r="40842" t="24358"/>
          <a:stretch/>
        </p:blipFill>
        <p:spPr>
          <a:xfrm>
            <a:off x="6057701" y="3041925"/>
            <a:ext cx="2960425" cy="1494321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4" name="Google Shape;234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paper with gold filigree details reads: Together with their families Gwen Duncan &amp; Patrick Howard invite you to share in their joy as they exchange marriage vows. Saturday, May 29th, 2021 at two o'clock Saint James Cathedral Seattle, Washington Reception to Follow" id="239" name="Google Shape;23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50" y="1028350"/>
            <a:ext cx="2682650" cy="38051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arrie Higgins @karriehiggins with a profile pircture of a woman and a button that says following. Quote says: #MeBeforeAbleism because I am not your &quot;inspriation&quot; OR your &quot;tragedy&quot; for walking with a cane. I LOVE MY CANE &amp; it's just normal to me. Retweets 3, Likes 10, 8:45 am 28 May 2016" id="240" name="Google Shape;24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7700" y="1061750"/>
            <a:ext cx="2960425" cy="17581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d background with yellow McDonald's M arches at top. It reads: I'm veggin' it with a picture of a burger with a veggie patty center. " id="241" name="Google Shape;24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04001" y="1061750"/>
            <a:ext cx="2888701" cy="3738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9"/>
          <p:cNvPicPr preferRelativeResize="0"/>
          <p:nvPr/>
        </p:nvPicPr>
        <p:blipFill rotWithShape="1">
          <a:blip r:embed="rId6">
            <a:alphaModFix/>
          </a:blip>
          <a:srcRect b="22537" l="0" r="40842" t="24358"/>
          <a:stretch/>
        </p:blipFill>
        <p:spPr>
          <a:xfrm>
            <a:off x="6057701" y="3041925"/>
            <a:ext cx="2960425" cy="1494321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3" name="Google Shape;243;p49"/>
          <p:cNvSpPr txBox="1"/>
          <p:nvPr/>
        </p:nvSpPr>
        <p:spPr>
          <a:xfrm>
            <a:off x="0" y="2426325"/>
            <a:ext cx="9144000" cy="615600"/>
          </a:xfrm>
          <a:prstGeom prst="rect">
            <a:avLst/>
          </a:prstGeom>
          <a:solidFill>
            <a:srgbClr val="000000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b="1" lang="en" sz="2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Wedding Invite 	     Advertisement			Tweets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4" name="Google Shape;244;p49"/>
          <p:cNvSpPr txBox="1"/>
          <p:nvPr/>
        </p:nvSpPr>
        <p:spPr>
          <a:xfrm>
            <a:off x="302950" y="275800"/>
            <a:ext cx="8290800" cy="615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Oswald"/>
                <a:ea typeface="Oswald"/>
                <a:cs typeface="Oswald"/>
                <a:sym typeface="Oswald"/>
              </a:rPr>
              <a:t>How did we know what each of these were?</a:t>
            </a:r>
            <a:endParaRPr sz="2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5" name="Google Shape;245;p49"/>
          <p:cNvSpPr txBox="1"/>
          <p:nvPr>
            <p:ph type="title"/>
          </p:nvPr>
        </p:nvSpPr>
        <p:spPr>
          <a:xfrm>
            <a:off x="156350" y="4376425"/>
            <a:ext cx="88617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We relied on our own implicit “genre knowledge” to identify them… 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" name="Google Shape;246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0"/>
          <p:cNvSpPr txBox="1"/>
          <p:nvPr>
            <p:ph type="title"/>
          </p:nvPr>
        </p:nvSpPr>
        <p:spPr>
          <a:xfrm>
            <a:off x="306275" y="300950"/>
            <a:ext cx="5365200" cy="45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Lato"/>
                <a:ea typeface="Lato"/>
                <a:cs typeface="Lato"/>
                <a:sym typeface="Lato"/>
              </a:rPr>
              <a:t>Genre:</a:t>
            </a:r>
            <a:r>
              <a:rPr lang="en" sz="2500">
                <a:latin typeface="Lato Light"/>
                <a:ea typeface="Lato Light"/>
                <a:cs typeface="Lato Light"/>
                <a:sym typeface="Lato Light"/>
              </a:rPr>
              <a:t> A distinctive type of communication that is recognizable because it follows specific guidelines (i.e, genre conventions) and has a specific function.</a:t>
            </a:r>
            <a:endParaRPr sz="25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Lato"/>
                <a:ea typeface="Lato"/>
                <a:cs typeface="Lato"/>
                <a:sym typeface="Lato"/>
              </a:rPr>
              <a:t>Genre Conventions:</a:t>
            </a:r>
            <a:r>
              <a:rPr lang="en" sz="2500">
                <a:latin typeface="Lato Light"/>
                <a:ea typeface="Lato Light"/>
                <a:cs typeface="Lato Light"/>
                <a:sym typeface="Lato Light"/>
              </a:rPr>
              <a:t> the guidelines or “rules” that tell us how to appropriately create or perform a particular type of communication  </a:t>
            </a:r>
            <a:r>
              <a:rPr lang="en" sz="2500">
                <a:latin typeface="Lato Light"/>
                <a:ea typeface="Lato Light"/>
                <a:cs typeface="Lato Light"/>
                <a:sym typeface="Lato Light"/>
              </a:rPr>
              <a:t>	</a:t>
            </a:r>
            <a:endParaRPr sz="25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descr="White paper with gold filigree details reads: Together with their families Gwen Duncan &amp; Patrick Howard invite you to share in their joy as they exchange marriage vows. Saturday, May 29th, 2021 at two o'clock Saint James Cathedral Seattle, Washington Reception to Follow" id="252" name="Google Shape;25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420" y="512200"/>
            <a:ext cx="2716758" cy="38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1"/>
          <p:cNvSpPr txBox="1"/>
          <p:nvPr>
            <p:ph type="title"/>
          </p:nvPr>
        </p:nvSpPr>
        <p:spPr>
          <a:xfrm>
            <a:off x="0" y="231100"/>
            <a:ext cx="9144000" cy="687900"/>
          </a:xfrm>
          <a:prstGeom prst="rect">
            <a:avLst/>
          </a:prstGeom>
          <a:solidFill>
            <a:srgbClr val="234E3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Example </a:t>
            </a:r>
            <a:r>
              <a:rPr b="1" lang="en" sz="2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Genre Conventions</a:t>
            </a:r>
            <a:r>
              <a:rPr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59" name="Google Shape;259;p51"/>
          <p:cNvSpPr txBox="1"/>
          <p:nvPr/>
        </p:nvSpPr>
        <p:spPr>
          <a:xfrm>
            <a:off x="155175" y="1055450"/>
            <a:ext cx="8748300" cy="3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Formatting: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What does it look like?</a:t>
            </a:r>
            <a:endParaRPr sz="2100"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Organization: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What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 information goes where?</a:t>
            </a:r>
            <a:endParaRPr b="1" sz="2100"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Content: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W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hat is it about?</a:t>
            </a:r>
            <a:endParaRPr b="1" sz="2100"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T</a:t>
            </a: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one: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How formal or informal are the language and graphics? </a:t>
            </a:r>
            <a:endParaRPr b="1" sz="2100"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Visua</a:t>
            </a: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l design</a:t>
            </a: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What images, graphics, colors, and fonts are used?</a:t>
            </a:r>
            <a:endParaRPr b="1" sz="2100"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Mode/medium: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Is it spoken, written, visual, print, digital, video? </a:t>
            </a:r>
            <a:endParaRPr b="1" sz="2100"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Timing: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When is it appropriate to use it?</a:t>
            </a:r>
            <a:endParaRPr b="1" sz="2100"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Typical audiences: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W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ho reads, hears, or uses it?</a:t>
            </a:r>
            <a:endParaRPr b="1" sz="2100"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Typical authors: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W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ho writes, speaks, or creates it?</a:t>
            </a:r>
            <a:endParaRPr b="1" sz="2100"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aleway Light"/>
              <a:buChar char="●"/>
            </a:pPr>
            <a:r>
              <a:rPr lang="en" sz="2100">
                <a:latin typeface="Raleway Light"/>
                <a:ea typeface="Raleway Light"/>
                <a:cs typeface="Raleway Light"/>
                <a:sym typeface="Raleway Light"/>
              </a:rPr>
              <a:t>Typical purposes: </a:t>
            </a:r>
            <a:r>
              <a:rPr b="1" lang="en" sz="2100">
                <a:latin typeface="Raleway"/>
                <a:ea typeface="Raleway"/>
                <a:cs typeface="Raleway"/>
                <a:sym typeface="Raleway"/>
              </a:rPr>
              <a:t>What does it “do?” What task or action does it accomplish?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0" name="Google Shape;260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2"/>
          <p:cNvSpPr txBox="1"/>
          <p:nvPr/>
        </p:nvSpPr>
        <p:spPr>
          <a:xfrm>
            <a:off x="3295250" y="34650"/>
            <a:ext cx="2248500" cy="50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Common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Conventions of Wedding Invite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 Light"/>
              <a:buChar char="●"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Names the couple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 Light"/>
              <a:buChar char="●"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Indicates locations, dates, and times of an event 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 Light"/>
              <a:buChar char="●"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Uses fancy script, decorative features, attractive color </a:t>
            </a: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palettes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 Light"/>
              <a:buChar char="●"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Usually a smaller page, (i.e., not 8.5 X 11), printed on card-stock, and sent in the mail. 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Light"/>
              <a:buChar char="●"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Sent 6-8 weeks before the wedding to friends/relatives of the couple named in the text 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Raleway Light"/>
              <a:buChar char="●"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Creates expectation for response from receiver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White paper with gold filigree details reads: Together with their families Gwen Duncan &amp; Patrick Howard invite you to share in their joy as they exchange marriage vows. Saturday, May 29th, 2021 at two o'clock Saint James Cathedral Seattle, Washington Reception to Follow" id="266" name="Google Shape;26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35" y="83500"/>
            <a:ext cx="3420815" cy="4852151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7" name="Google Shape;26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3750" y="83500"/>
            <a:ext cx="3513527" cy="4852152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8" name="Google Shape;268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3"/>
          <p:cNvSpPr txBox="1"/>
          <p:nvPr>
            <p:ph type="title"/>
          </p:nvPr>
        </p:nvSpPr>
        <p:spPr>
          <a:xfrm>
            <a:off x="128350" y="110975"/>
            <a:ext cx="8765700" cy="968400"/>
          </a:xfrm>
          <a:prstGeom prst="rect">
            <a:avLst/>
          </a:prstGeom>
          <a:solidFill>
            <a:srgbClr val="234E3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Genres arise in specific domains (e.g., the workplace); genres are used by and created for </a:t>
            </a:r>
            <a:r>
              <a:rPr b="1"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specific</a:t>
            </a:r>
            <a:r>
              <a:rPr b="1"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communities (e.g., engineers)</a:t>
            </a:r>
            <a:endParaRPr b="1"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4" name="Google Shape;27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8600" y="1370337"/>
            <a:ext cx="1335174" cy="1731394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5" name="Google Shape;275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2331" y="1366438"/>
            <a:ext cx="1335175" cy="1739174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6" name="Google Shape;276;p53"/>
          <p:cNvSpPr txBox="1"/>
          <p:nvPr/>
        </p:nvSpPr>
        <p:spPr>
          <a:xfrm>
            <a:off x="6287650" y="1227225"/>
            <a:ext cx="2141100" cy="415500"/>
          </a:xfrm>
          <a:prstGeom prst="rect">
            <a:avLst/>
          </a:prstGeom>
          <a:solidFill>
            <a:srgbClr val="000000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Reports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7" name="Google Shape;277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600" y="1318701"/>
            <a:ext cx="3717200" cy="1834676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8" name="Google Shape;278;p53"/>
          <p:cNvSpPr txBox="1"/>
          <p:nvPr/>
        </p:nvSpPr>
        <p:spPr>
          <a:xfrm>
            <a:off x="3484000" y="2277825"/>
            <a:ext cx="1385400" cy="415500"/>
          </a:xfrm>
          <a:prstGeom prst="rect">
            <a:avLst/>
          </a:prstGeom>
          <a:solidFill>
            <a:srgbClr val="000000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Emails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9" name="Google Shape;279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29612" y="3051594"/>
            <a:ext cx="1335176" cy="1889243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80" name="Google Shape;280;p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38894" y="3078863"/>
            <a:ext cx="1297380" cy="1834676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1" name="Google Shape;281;p53"/>
          <p:cNvSpPr txBox="1"/>
          <p:nvPr/>
        </p:nvSpPr>
        <p:spPr>
          <a:xfrm>
            <a:off x="238600" y="3671250"/>
            <a:ext cx="1385400" cy="646500"/>
          </a:xfrm>
          <a:prstGeom prst="rect">
            <a:avLst/>
          </a:prstGeom>
          <a:solidFill>
            <a:srgbClr val="000000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Research articles 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2" name="Google Shape;282;p5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70525" y="2739750"/>
            <a:ext cx="1660150" cy="2173801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3" name="Google Shape;283;p53"/>
          <p:cNvSpPr txBox="1"/>
          <p:nvPr/>
        </p:nvSpPr>
        <p:spPr>
          <a:xfrm>
            <a:off x="6225575" y="4317750"/>
            <a:ext cx="1385400" cy="415500"/>
          </a:xfrm>
          <a:prstGeom prst="rect">
            <a:avLst/>
          </a:prstGeom>
          <a:solidFill>
            <a:srgbClr val="000000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Cover letters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4" name="Google Shape;284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